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8" r:id="rId15"/>
    <p:sldId id="283" r:id="rId16"/>
    <p:sldId id="284" r:id="rId17"/>
    <p:sldId id="268" r:id="rId18"/>
    <p:sldId id="269" r:id="rId19"/>
    <p:sldId id="270" r:id="rId20"/>
    <p:sldId id="280" r:id="rId21"/>
    <p:sldId id="276" r:id="rId22"/>
    <p:sldId id="277" r:id="rId23"/>
    <p:sldId id="273" r:id="rId24"/>
    <p:sldId id="272" r:id="rId25"/>
    <p:sldId id="274" r:id="rId26"/>
    <p:sldId id="285" r:id="rId27"/>
    <p:sldId id="279" r:id="rId28"/>
    <p:sldId id="289" r:id="rId29"/>
    <p:sldId id="290" r:id="rId30"/>
    <p:sldId id="291" r:id="rId31"/>
    <p:sldId id="294" r:id="rId32"/>
    <p:sldId id="281" r:id="rId33"/>
    <p:sldId id="286" r:id="rId34"/>
    <p:sldId id="287" r:id="rId35"/>
    <p:sldId id="288" r:id="rId36"/>
    <p:sldId id="292" r:id="rId37"/>
    <p:sldId id="293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4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8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6C72F-D380-4D65-B302-41C844294ABD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4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5" y="323670"/>
            <a:ext cx="5686425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5" y="2863071"/>
            <a:ext cx="5743575" cy="3219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61506" y="1476052"/>
            <a:ext cx="591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results obtained using one predictor may be quite different from those obtained using multiple predictors, especially when there is correlation among the predictors.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1506" y="32076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Confounding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A situation in which the effect or association between an exposure and outcome is distorted by the presence of another variable.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for &gt;2 Response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If we had three categories of medical condition in the emergency room: stroke, drug overdose, epileptic seizure then we model both </a:t>
            </a:r>
          </a:p>
          <a:p>
            <a:pPr marL="0" indent="0">
              <a:buNone/>
            </a:pPr>
            <a:r>
              <a:rPr lang="en-US" sz="2200" dirty="0" smtClean="0"/>
              <a:t>		Pr(Y = stroke|X) and Pr(Y = drug overdose|X) 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Then, remaining Pr(Y = epileptic seizure|X) = </a:t>
            </a:r>
          </a:p>
          <a:p>
            <a:pPr marL="0" indent="0">
              <a:buNone/>
            </a:pPr>
            <a:r>
              <a:rPr lang="en-US" sz="2200" dirty="0" smtClean="0"/>
              <a:t>		1 − Pr(Y = stroke|X) − Pr(Y = drug overdose|X).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214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Popular for multiple-class classification</a:t>
            </a:r>
          </a:p>
          <a:p>
            <a:r>
              <a:rPr lang="en-US" sz="2400" dirty="0" smtClean="0"/>
              <a:t>We model the distribution of the predictors X separately in each of the response classes (i.e. given Y ), and then use Bayes’ theorem to flip these around into estimates for Pr(Y = </a:t>
            </a:r>
            <a:r>
              <a:rPr lang="en-US" sz="2400" dirty="0" err="1" smtClean="0"/>
              <a:t>k|X</a:t>
            </a:r>
            <a:r>
              <a:rPr lang="en-US" sz="2400" dirty="0" smtClean="0"/>
              <a:t> = x).</a:t>
            </a:r>
          </a:p>
          <a:p>
            <a:r>
              <a:rPr lang="en-US" sz="2400" dirty="0" smtClean="0"/>
              <a:t>When the classes are well-separated, the parameter estimates for the logistic regression model are surprisingly unstable. Linear discriminant analysis does not suffer from this problem. </a:t>
            </a:r>
          </a:p>
          <a:p>
            <a:r>
              <a:rPr lang="en-US" sz="2400" dirty="0" smtClean="0"/>
              <a:t>If n is small and the distribution of the predictors X is approximately normal in each of the classes, the linear discriminant model is again more stable than the logistic regression model.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70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 Concepts Needed for LDA, QDA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Conditional probability</a:t>
            </a:r>
          </a:p>
          <a:p>
            <a:r>
              <a:rPr lang="en-GB" dirty="0"/>
              <a:t>Bayes Theorem </a:t>
            </a:r>
            <a:endParaRPr lang="en-GB" dirty="0" smtClean="0"/>
          </a:p>
          <a:p>
            <a:r>
              <a:rPr lang="en-GB" dirty="0" smtClean="0"/>
              <a:t>Covariance matrix</a:t>
            </a:r>
          </a:p>
          <a:p>
            <a:r>
              <a:rPr lang="en-GB" dirty="0" smtClean="0"/>
              <a:t>Maximum </a:t>
            </a:r>
            <a:r>
              <a:rPr lang="en-GB" dirty="0"/>
              <a:t>likelihood </a:t>
            </a:r>
            <a:r>
              <a:rPr lang="en-GB" dirty="0" smtClean="0"/>
              <a:t>estimation</a:t>
            </a:r>
          </a:p>
          <a:p>
            <a:r>
              <a:rPr lang="en-GB" dirty="0"/>
              <a:t>Basic vector </a:t>
            </a:r>
            <a:r>
              <a:rPr lang="en-GB" dirty="0" smtClean="0"/>
              <a:t>calculus</a:t>
            </a:r>
          </a:p>
          <a:p>
            <a:r>
              <a:rPr lang="en-GB" dirty="0" smtClean="0"/>
              <a:t>Multivariate </a:t>
            </a:r>
            <a:r>
              <a:rPr lang="en-GB" dirty="0"/>
              <a:t>normal distribution </a:t>
            </a: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829594"/>
            <a:ext cx="8585200" cy="4343400"/>
          </a:xfrm>
        </p:spPr>
      </p:pic>
    </p:spTree>
    <p:extLst>
      <p:ext uri="{BB962C8B-B14F-4D97-AF65-F5344CB8AC3E}">
        <p14:creationId xmlns:p14="http://schemas.microsoft.com/office/powerpoint/2010/main" val="21429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4" y="1439612"/>
            <a:ext cx="7812405" cy="2158237"/>
          </a:xfrm>
        </p:spPr>
      </p:pic>
      <p:sp>
        <p:nvSpPr>
          <p:cNvPr id="4" name="Rectangle 3"/>
          <p:cNvSpPr/>
          <p:nvPr/>
        </p:nvSpPr>
        <p:spPr>
          <a:xfrm>
            <a:off x="7473144" y="13419"/>
            <a:ext cx="471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http://cs229.stanford.edu/section/</a:t>
            </a:r>
            <a:r>
              <a:rPr lang="en-US" dirty="0" err="1"/>
              <a:t>gaussians.pdf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01" y="3764889"/>
            <a:ext cx="6973338" cy="3093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68" y="4317564"/>
            <a:ext cx="3145232" cy="23733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39" y="1152535"/>
            <a:ext cx="3036026" cy="22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2854484"/>
            <a:ext cx="6210300" cy="1790700"/>
          </a:xfrm>
        </p:spPr>
      </p:pic>
      <p:sp>
        <p:nvSpPr>
          <p:cNvPr id="4" name="Rectangle 3"/>
          <p:cNvSpPr/>
          <p:nvPr/>
        </p:nvSpPr>
        <p:spPr>
          <a:xfrm>
            <a:off x="7473144" y="13419"/>
            <a:ext cx="471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http://cs229.stanford.edu/section/</a:t>
            </a:r>
            <a:r>
              <a:rPr lang="en-US" dirty="0" err="1"/>
              <a:t>gaussians.pdf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932" y="4060019"/>
            <a:ext cx="4010025" cy="132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35" y="4350531"/>
            <a:ext cx="2981325" cy="742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4022" y="3352675"/>
            <a:ext cx="177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Extended Form :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35" y="1826356"/>
            <a:ext cx="2276475" cy="695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1035" y="3352675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Bayes Theorem :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447" y="1929885"/>
            <a:ext cx="28003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πk represent the overall or prior probability that a randomly chosen observation comes from the kth class</a:t>
            </a:r>
          </a:p>
          <a:p>
            <a:r>
              <a:rPr lang="en-US" dirty="0" smtClean="0"/>
              <a:t>Let </a:t>
            </a:r>
            <a:r>
              <a:rPr lang="en-US" dirty="0" err="1" smtClean="0"/>
              <a:t>fk</a:t>
            </a:r>
            <a:r>
              <a:rPr lang="en-US" dirty="0" smtClean="0"/>
              <a:t>(X) ≡ Pr(X = </a:t>
            </a:r>
            <a:r>
              <a:rPr lang="en-US" dirty="0" err="1" smtClean="0"/>
              <a:t>x|Y</a:t>
            </a:r>
            <a:r>
              <a:rPr lang="en-US" dirty="0" smtClean="0"/>
              <a:t> = k) denote the density function of X for an observation that comes from the kth class.</a:t>
            </a:r>
          </a:p>
          <a:p>
            <a:r>
              <a:rPr lang="en-US" dirty="0" smtClean="0"/>
              <a:t>Then Bayes’ theorem states that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75" y="4415466"/>
            <a:ext cx="4683841" cy="1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Data </a:t>
            </a:r>
            <a:r>
              <a:rPr lang="en-US" dirty="0"/>
              <a:t>is Gaussian, that each variable is </a:t>
            </a:r>
            <a:r>
              <a:rPr lang="en-US" dirty="0" smtClean="0"/>
              <a:t>shaped </a:t>
            </a:r>
            <a:r>
              <a:rPr lang="en-US" dirty="0"/>
              <a:t>like a bell curve when plotted.</a:t>
            </a:r>
          </a:p>
          <a:p>
            <a:pPr fontAlgn="base"/>
            <a:r>
              <a:rPr lang="en-US" dirty="0"/>
              <a:t>That each attribute has the same variance, that values of each variable vary around the mean by the same amount on average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By making this assumption, the classifier becomes linear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is Qualitative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disease based on symptoms</a:t>
            </a:r>
          </a:p>
          <a:p>
            <a:r>
              <a:rPr lang="en-US" dirty="0" smtClean="0"/>
              <a:t>Predict if a transaction is fraudulent based on user </a:t>
            </a:r>
            <a:r>
              <a:rPr lang="en-US" dirty="0" err="1" smtClean="0"/>
              <a:t>ip</a:t>
            </a:r>
            <a:r>
              <a:rPr lang="en-US" dirty="0" smtClean="0"/>
              <a:t>, balance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Classification is task of predicting qualitative/categorical responses</a:t>
            </a:r>
          </a:p>
          <a:p>
            <a:r>
              <a:rPr lang="en-US" dirty="0" smtClean="0"/>
              <a:t>Classifier is the function/model that assigns a category to a record/observation.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 2: classes have equal 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53" y="1825625"/>
            <a:ext cx="9843693" cy="4351338"/>
          </a:xfrm>
        </p:spPr>
      </p:pic>
    </p:spTree>
    <p:extLst>
      <p:ext uri="{BB962C8B-B14F-4D97-AF65-F5344CB8AC3E}">
        <p14:creationId xmlns:p14="http://schemas.microsoft.com/office/powerpoint/2010/main" val="139093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9" y="703457"/>
            <a:ext cx="10350101" cy="5599235"/>
          </a:xfrm>
        </p:spPr>
      </p:pic>
    </p:spTree>
    <p:extLst>
      <p:ext uri="{BB962C8B-B14F-4D97-AF65-F5344CB8AC3E}">
        <p14:creationId xmlns:p14="http://schemas.microsoft.com/office/powerpoint/2010/main" val="9620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36366"/>
            <a:ext cx="4241800" cy="889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925366"/>
            <a:ext cx="6595110" cy="1159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89" y="2084946"/>
            <a:ext cx="4935221" cy="960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55" y="3091508"/>
            <a:ext cx="6631060" cy="156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4" y="5046016"/>
            <a:ext cx="6159011" cy="1838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467" y="3394710"/>
            <a:ext cx="164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 = 1</a:t>
            </a:r>
          </a:p>
          <a:p>
            <a:pPr algn="ctr"/>
            <a:r>
              <a:rPr lang="en-US" dirty="0" smtClean="0"/>
              <a:t>Only on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LDA: pick a new dimension that gives</a:t>
            </a:r>
          </a:p>
          <a:p>
            <a:pPr lvl="1"/>
            <a:r>
              <a:rPr lang="en-US" dirty="0" smtClean="0"/>
              <a:t>Maximum separation between means of projected classes</a:t>
            </a:r>
          </a:p>
          <a:p>
            <a:pPr lvl="1"/>
            <a:r>
              <a:rPr lang="en-US" dirty="0" smtClean="0"/>
              <a:t>Minimum variance within each projected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441450"/>
            <a:ext cx="4940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55650"/>
            <a:ext cx="7035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a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91" y="1825625"/>
            <a:ext cx="8295218" cy="4351338"/>
          </a:xfrm>
        </p:spPr>
      </p:pic>
    </p:spTree>
    <p:extLst>
      <p:ext uri="{BB962C8B-B14F-4D97-AF65-F5344CB8AC3E}">
        <p14:creationId xmlns:p14="http://schemas.microsoft.com/office/powerpoint/2010/main" val="762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058194"/>
            <a:ext cx="8407400" cy="3886200"/>
          </a:xfrm>
        </p:spPr>
      </p:pic>
    </p:spTree>
    <p:extLst>
      <p:ext uri="{BB962C8B-B14F-4D97-AF65-F5344CB8AC3E}">
        <p14:creationId xmlns:p14="http://schemas.microsoft.com/office/powerpoint/2010/main" val="116899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38" y="478408"/>
            <a:ext cx="5619750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67" y="1326133"/>
            <a:ext cx="276225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098" y="2859658"/>
            <a:ext cx="58959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ROC-AUC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824" y="1172474"/>
            <a:ext cx="5553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4351338"/>
          </a:xfrm>
        </p:spPr>
        <p:txBody>
          <a:bodyPr/>
          <a:lstStyle/>
          <a:p>
            <a:r>
              <a:rPr lang="en-US" dirty="0" smtClean="0"/>
              <a:t>Suppose that we are trying to predict the medical condition of a patient in the emergency room on the basis of her symptoms.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42295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Coding implies an ordering on the outcomes</a:t>
            </a:r>
          </a:p>
          <a:p>
            <a:r>
              <a:rPr lang="en-US" dirty="0" smtClean="0"/>
              <a:t>Even if there was an implicit ordering in the qualitative responses such as mild, moderate , severe – what about the gap between them?</a:t>
            </a:r>
          </a:p>
          <a:p>
            <a:r>
              <a:rPr lang="en-US" dirty="0" smtClean="0"/>
              <a:t>For a binary qualitative response the situation is a little better.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67" y="2723071"/>
            <a:ext cx="2867025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60" y="2723071"/>
            <a:ext cx="3000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579478"/>
            <a:ext cx="56102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" y="1780696"/>
            <a:ext cx="11936568" cy="33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Equal-variance Gaussian densities - Linear discriminant analysis</a:t>
            </a:r>
          </a:p>
          <a:p>
            <a:r>
              <a:rPr lang="en-US" dirty="0"/>
              <a:t>Unequal-variance Gaussian densities - Quadratic discriminant </a:t>
            </a:r>
            <a:r>
              <a:rPr lang="en-US" dirty="0" smtClean="0"/>
              <a:t>analysis</a:t>
            </a:r>
          </a:p>
          <a:p>
            <a:endParaRPr lang="en-US" dirty="0" smtClean="0"/>
          </a:p>
          <a:p>
            <a:r>
              <a:rPr lang="en-US" dirty="0" smtClean="0"/>
              <a:t>Covariance matrix can be different for each class</a:t>
            </a:r>
            <a:endParaRPr lang="en-US" dirty="0"/>
          </a:p>
          <a:p>
            <a:r>
              <a:rPr lang="en-US" dirty="0" smtClean="0"/>
              <a:t>The decision boundary is determined by quadratic function</a:t>
            </a:r>
          </a:p>
          <a:p>
            <a:endParaRPr lang="en-US" dirty="0"/>
          </a:p>
          <a:p>
            <a:r>
              <a:rPr lang="en-US" dirty="0" smtClean="0"/>
              <a:t>We get quadratic discriminant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0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1966754"/>
            <a:ext cx="8064500" cy="3886200"/>
          </a:xfrm>
        </p:spPr>
      </p:pic>
    </p:spTree>
    <p:extLst>
      <p:ext uri="{BB962C8B-B14F-4D97-AF65-F5344CB8AC3E}">
        <p14:creationId xmlns:p14="http://schemas.microsoft.com/office/powerpoint/2010/main" val="7410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5" y="1825625"/>
            <a:ext cx="8273670" cy="4351338"/>
          </a:xfrm>
        </p:spPr>
      </p:pic>
    </p:spTree>
    <p:extLst>
      <p:ext uri="{BB962C8B-B14F-4D97-AF65-F5344CB8AC3E}">
        <p14:creationId xmlns:p14="http://schemas.microsoft.com/office/powerpoint/2010/main" val="3949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96" y="491490"/>
            <a:ext cx="9077207" cy="6176963"/>
          </a:xfrm>
        </p:spPr>
      </p:pic>
    </p:spTree>
    <p:extLst>
      <p:ext uri="{BB962C8B-B14F-4D97-AF65-F5344CB8AC3E}">
        <p14:creationId xmlns:p14="http://schemas.microsoft.com/office/powerpoint/2010/main" val="1413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87" y="1295400"/>
            <a:ext cx="5572125" cy="5562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9189" y="201223"/>
            <a:ext cx="10515600" cy="1325563"/>
          </a:xfrm>
        </p:spPr>
        <p:txBody>
          <a:bodyPr/>
          <a:lstStyle/>
          <a:p>
            <a:r>
              <a:rPr lang="en-US" dirty="0" smtClean="0"/>
              <a:t>Comparison of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26" y="162721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LDA assumes that the observations are drawn from a Gaussian distribution with a common covariance matrix in each class, and so can provide some improvements over logistic regression when this assumption approximately holds.</a:t>
            </a:r>
          </a:p>
          <a:p>
            <a:r>
              <a:rPr lang="en-US" dirty="0" smtClean="0"/>
              <a:t>When </a:t>
            </a:r>
            <a:r>
              <a:rPr lang="en-US" dirty="0"/>
              <a:t>the true decision boundaries are linear, then the LDA and logistic regression approaches will tend to perform well.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boundaries are moderately non-linear, QDA may give better results. </a:t>
            </a:r>
            <a:endParaRPr lang="en-US" dirty="0" smtClean="0"/>
          </a:p>
          <a:p>
            <a:r>
              <a:rPr lang="en-US" dirty="0" smtClean="0"/>
              <a:t>Finally</a:t>
            </a:r>
            <a:r>
              <a:rPr lang="en-US" dirty="0"/>
              <a:t>, for much more complicated decision boundaries, a non-parametric approach such as KNN can be superior. But the level of smoothness for a non-parametric approach must be chosen carefully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9189" y="201223"/>
            <a:ext cx="10515600" cy="1325563"/>
          </a:xfrm>
        </p:spPr>
        <p:txBody>
          <a:bodyPr/>
          <a:lstStyle/>
          <a:p>
            <a:r>
              <a:rPr lang="en-US" dirty="0" smtClean="0"/>
              <a:t>Comparison of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80" y="1070753"/>
            <a:ext cx="7184207" cy="483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287" y="356499"/>
            <a:ext cx="10515600" cy="1325563"/>
          </a:xfrm>
        </p:spPr>
        <p:txBody>
          <a:bodyPr/>
          <a:lstStyle/>
          <a:p>
            <a:r>
              <a:rPr lang="en-US" dirty="0" smtClean="0"/>
              <a:t>Default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26" y="2603363"/>
            <a:ext cx="6515100" cy="4124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287" y="145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We are interested in predicting whether an individual will default on his or her credit card payment, on the basis of annual income and monthly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189" y="1825625"/>
            <a:ext cx="10515600" cy="4351338"/>
          </a:xfrm>
        </p:spPr>
        <p:txBody>
          <a:bodyPr/>
          <a:lstStyle/>
          <a:p>
            <a:r>
              <a:rPr lang="en-US" dirty="0" smtClean="0"/>
              <a:t>Instead of modelling the response Y directly, logistic regression models the probability that Y belongs to a particular category.</a:t>
            </a:r>
          </a:p>
          <a:p>
            <a:pPr lvl="8"/>
            <a:endParaRPr lang="en-US" dirty="0"/>
          </a:p>
          <a:p>
            <a:pPr lvl="8"/>
            <a:endParaRPr lang="en-US" dirty="0" smtClean="0"/>
          </a:p>
          <a:p>
            <a:pPr lvl="8"/>
            <a:r>
              <a:rPr lang="en-US" dirty="0"/>
              <a:t> </a:t>
            </a:r>
            <a:r>
              <a:rPr lang="en-US" dirty="0" smtClean="0"/>
              <a:t>                          		</a:t>
            </a:r>
          </a:p>
          <a:p>
            <a:pPr lvl="8"/>
            <a:r>
              <a:rPr lang="en-US" dirty="0"/>
              <a:t> </a:t>
            </a:r>
            <a:r>
              <a:rPr lang="en-US" dirty="0" smtClean="0"/>
              <a:t>                                  </a:t>
            </a:r>
          </a:p>
          <a:p>
            <a:pPr lvl="8"/>
            <a:endParaRPr lang="en-US" dirty="0"/>
          </a:p>
          <a:p>
            <a:pPr lvl="8"/>
            <a:r>
              <a:rPr lang="en-US" dirty="0" smtClean="0"/>
              <a:t>                                               Model =  </a:t>
            </a:r>
            <a:r>
              <a:rPr lang="en-US" dirty="0" err="1" smtClean="0"/>
              <a:t>Pr</a:t>
            </a:r>
            <a:r>
              <a:rPr lang="en-US" dirty="0" smtClean="0"/>
              <a:t>(default = </a:t>
            </a:r>
            <a:r>
              <a:rPr lang="en-US" dirty="0" err="1" smtClean="0"/>
              <a:t>Yes|balance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8" y="2576513"/>
            <a:ext cx="6286500" cy="3600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88966" y="4581428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 f(balance)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2458"/>
            <a:ext cx="10515600" cy="1325563"/>
          </a:xfrm>
        </p:spPr>
        <p:txBody>
          <a:bodyPr/>
          <a:lstStyle/>
          <a:p>
            <a:r>
              <a:rPr lang="en-US" dirty="0" smtClean="0"/>
              <a:t>Logistic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to model the relationship between f(X) = </a:t>
            </a:r>
            <a:r>
              <a:rPr lang="en-US" dirty="0" err="1" smtClean="0"/>
              <a:t>Pr</a:t>
            </a:r>
            <a:r>
              <a:rPr lang="en-US" dirty="0" smtClean="0"/>
              <a:t>(Y = 1|X) and X?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Odds :</a:t>
            </a:r>
          </a:p>
          <a:p>
            <a:endParaRPr lang="en-US" dirty="0" smtClean="0"/>
          </a:p>
          <a:p>
            <a:r>
              <a:rPr lang="en-US" dirty="0" smtClean="0"/>
              <a:t>Log-odds : </a:t>
            </a:r>
          </a:p>
          <a:p>
            <a:endParaRPr lang="en-US" dirty="0"/>
          </a:p>
          <a:p>
            <a:r>
              <a:rPr lang="en-US" dirty="0" smtClean="0"/>
              <a:t>Log odds changes by </a:t>
            </a:r>
            <a:r>
              <a:rPr lang="el-GR" dirty="0" smtClean="0"/>
              <a:t>β1</a:t>
            </a:r>
            <a:r>
              <a:rPr lang="en-US" dirty="0" smtClean="0"/>
              <a:t> for  unit change in X</a:t>
            </a:r>
          </a:p>
          <a:p>
            <a:r>
              <a:rPr lang="en-US" dirty="0" smtClean="0"/>
              <a:t>The amount that f(X) changes due to a one-unit change in X will depend on the current value of 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93" y="2424559"/>
            <a:ext cx="2779202" cy="991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95" y="2552560"/>
            <a:ext cx="263842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3389842"/>
            <a:ext cx="2286000" cy="84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020" y="4095885"/>
            <a:ext cx="3962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 method is used for estimation.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Testing Significance of the coefficients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5" y="4130691"/>
            <a:ext cx="5610225" cy="164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09" y="2506760"/>
            <a:ext cx="33528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970"/>
            <a:ext cx="10515600" cy="1325563"/>
          </a:xfrm>
        </p:spPr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172"/>
            <a:ext cx="10515600" cy="4351338"/>
          </a:xfrm>
        </p:spPr>
        <p:txBody>
          <a:bodyPr/>
          <a:lstStyle/>
          <a:p>
            <a:r>
              <a:rPr lang="en-US" dirty="0" smtClean="0"/>
              <a:t>Simply substitute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Ex : Probability of defaulting when credit card balance is $1000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Probability of defaulting when credit card balance is $2000 is 0.586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If we had qualitative predictor , use dummy coding.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6" y="2526280"/>
            <a:ext cx="47339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91" y="4589162"/>
            <a:ext cx="56388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a binary response using multiple predictors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the coefficients are estimated using Maximum likelihood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23" y="2636358"/>
            <a:ext cx="3486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5657</TotalTime>
  <Words>829</Words>
  <Application>Microsoft Office PowerPoint</Application>
  <PresentationFormat>Widescreen</PresentationFormat>
  <Paragraphs>116</Paragraphs>
  <Slides>38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Wingdings</vt:lpstr>
      <vt:lpstr>Office Theme</vt:lpstr>
      <vt:lpstr>Classification</vt:lpstr>
      <vt:lpstr>Response is Qualitative </vt:lpstr>
      <vt:lpstr>Why not linear regression</vt:lpstr>
      <vt:lpstr>Default dataset</vt:lpstr>
      <vt:lpstr>Logistic regression</vt:lpstr>
      <vt:lpstr>Logistic Model</vt:lpstr>
      <vt:lpstr>Regression coefficients</vt:lpstr>
      <vt:lpstr>Making predictions</vt:lpstr>
      <vt:lpstr>Multiple Logistic Regression</vt:lpstr>
      <vt:lpstr>PowerPoint Presentation</vt:lpstr>
      <vt:lpstr>Logistic Regression for &gt;2 Response Classes</vt:lpstr>
      <vt:lpstr>Linear Discriminant Analysis</vt:lpstr>
      <vt:lpstr>Prerequisites Concepts Needed for LDA, QDA</vt:lpstr>
      <vt:lpstr>Multivariate normal distribution</vt:lpstr>
      <vt:lpstr>Multivariate normal distribution</vt:lpstr>
      <vt:lpstr>Covariance Matrix</vt:lpstr>
      <vt:lpstr>Conditional Probability</vt:lpstr>
      <vt:lpstr>Linear Discriminant Analysis</vt:lpstr>
      <vt:lpstr>Assumptions for LDA</vt:lpstr>
      <vt:lpstr>Assumption 2: classes have equal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a Classifier</vt:lpstr>
      <vt:lpstr>Confusion Matrix</vt:lpstr>
      <vt:lpstr>PowerPoint Presentation</vt:lpstr>
      <vt:lpstr>ROC-AUC</vt:lpstr>
      <vt:lpstr>PowerPoint Presentation</vt:lpstr>
      <vt:lpstr>PowerPoint Presentation</vt:lpstr>
      <vt:lpstr>Quadratic Discriminant Analysis</vt:lpstr>
      <vt:lpstr>Quadratic Discriminant Analysis</vt:lpstr>
      <vt:lpstr>Quadratic Discriminant Analysis</vt:lpstr>
      <vt:lpstr>PowerPoint Presentation</vt:lpstr>
      <vt:lpstr>Comparison of classifiers</vt:lpstr>
      <vt:lpstr>Comparison of classifiers</vt:lpstr>
      <vt:lpstr>PowerPoint Presentation</vt:lpstr>
    </vt:vector>
  </TitlesOfParts>
  <Company>Neudesic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Sree Chaitanya Y</dc:creator>
  <cp:lastModifiedBy>Sree Chaitanya Y</cp:lastModifiedBy>
  <cp:revision>50</cp:revision>
  <dcterms:created xsi:type="dcterms:W3CDTF">2017-09-25T15:31:42Z</dcterms:created>
  <dcterms:modified xsi:type="dcterms:W3CDTF">2017-10-04T10:48:50Z</dcterms:modified>
</cp:coreProperties>
</file>